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varScale="1">
        <p:scale>
          <a:sx n="88" d="100"/>
          <a:sy n="88" d="100"/>
        </p:scale>
        <p:origin x="403"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6/26/2020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6/26/2020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6/26/2020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6/26/2020</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6/26/2020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477078"/>
            <a:ext cx="7766936" cy="1696279"/>
          </a:xfrm>
        </p:spPr>
        <p:txBody>
          <a:bodyPr/>
          <a:lstStyle/>
          <a:p>
            <a:pPr algn="ctr"/>
            <a:r>
              <a:rPr lang="en-US" dirty="0"/>
              <a:t>Christianity Through an </a:t>
            </a:r>
            <a:r>
              <a:rPr lang="en-US"/>
              <a:t>Afrocentric Lens</a:t>
            </a:r>
            <a:endParaRPr lang="en-US" dirty="0"/>
          </a:p>
        </p:txBody>
      </p:sp>
      <p:sp>
        <p:nvSpPr>
          <p:cNvPr id="3" name="Subtitle 2"/>
          <p:cNvSpPr>
            <a:spLocks noGrp="1"/>
          </p:cNvSpPr>
          <p:nvPr>
            <p:ph type="subTitle" idx="1"/>
          </p:nvPr>
        </p:nvSpPr>
        <p:spPr/>
        <p:txBody>
          <a:bodyPr/>
          <a:lstStyle/>
          <a:p>
            <a:endParaRPr lang="en-US" dirty="0"/>
          </a:p>
        </p:txBody>
      </p:sp>
      <p:pic>
        <p:nvPicPr>
          <p:cNvPr id="4" name="Picture 3" descr="C:\Users\Dave\AppData\Local\Microsoft\Windows\INetCache\IE\1OE8LR8X\black_church[1].jpg"/>
          <p:cNvPicPr/>
          <p:nvPr/>
        </p:nvPicPr>
        <p:blipFill>
          <a:blip r:embed="rId2">
            <a:extLst>
              <a:ext uri="{28A0092B-C50C-407E-A947-70E740481C1C}">
                <a14:useLocalDpi xmlns:a14="http://schemas.microsoft.com/office/drawing/2010/main" val="0"/>
              </a:ext>
            </a:extLst>
          </a:blip>
          <a:srcRect/>
          <a:stretch>
            <a:fillRect/>
          </a:stretch>
        </p:blipFill>
        <p:spPr bwMode="auto">
          <a:xfrm>
            <a:off x="1507067" y="2616590"/>
            <a:ext cx="7890151" cy="3756075"/>
          </a:xfrm>
          <a:prstGeom prst="rect">
            <a:avLst/>
          </a:prstGeom>
          <a:noFill/>
          <a:ln>
            <a:noFill/>
          </a:ln>
        </p:spPr>
      </p:pic>
    </p:spTree>
    <p:extLst>
      <p:ext uri="{BB962C8B-B14F-4D97-AF65-F5344CB8AC3E}">
        <p14:creationId xmlns:p14="http://schemas.microsoft.com/office/powerpoint/2010/main" val="3347280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a:t>
            </a:r>
          </a:p>
        </p:txBody>
      </p:sp>
      <p:pic>
        <p:nvPicPr>
          <p:cNvPr id="5" name="Picture 4" descr="C:\Users\Dave\AppData\Local\Microsoft\Windows\INetCache\IE\N8S15B9W\bible_study[1].jpg"/>
          <p:cNvPicPr/>
          <p:nvPr/>
        </p:nvPicPr>
        <p:blipFill>
          <a:blip r:embed="rId2">
            <a:extLst>
              <a:ext uri="{28A0092B-C50C-407E-A947-70E740481C1C}">
                <a14:useLocalDpi xmlns:a14="http://schemas.microsoft.com/office/drawing/2010/main" val="0"/>
              </a:ext>
            </a:extLst>
          </a:blip>
          <a:srcRect/>
          <a:stretch>
            <a:fillRect/>
          </a:stretch>
        </p:blipFill>
        <p:spPr bwMode="auto">
          <a:xfrm>
            <a:off x="1167618" y="609601"/>
            <a:ext cx="6963507" cy="1866313"/>
          </a:xfrm>
          <a:prstGeom prst="rect">
            <a:avLst/>
          </a:prstGeom>
          <a:noFill/>
          <a:ln>
            <a:noFill/>
          </a:ln>
        </p:spPr>
      </p:pic>
      <p:sp>
        <p:nvSpPr>
          <p:cNvPr id="6" name="Content Placeholder 5"/>
          <p:cNvSpPr>
            <a:spLocks noGrp="1"/>
          </p:cNvSpPr>
          <p:nvPr>
            <p:ph idx="1"/>
          </p:nvPr>
        </p:nvSpPr>
        <p:spPr>
          <a:xfrm>
            <a:off x="677334" y="2716696"/>
            <a:ext cx="8596668" cy="3551582"/>
          </a:xfrm>
        </p:spPr>
        <p:txBody>
          <a:bodyPr>
            <a:normAutofit/>
          </a:bodyPr>
          <a:lstStyle/>
          <a:p>
            <a:pPr marL="0" indent="0" algn="ctr">
              <a:buNone/>
            </a:pPr>
            <a:r>
              <a:rPr lang="en-US" sz="3600" dirty="0"/>
              <a:t>Topics of Study</a:t>
            </a:r>
          </a:p>
          <a:p>
            <a:pPr algn="ctr"/>
            <a:endParaRPr lang="en-US" dirty="0"/>
          </a:p>
          <a:p>
            <a:r>
              <a:rPr lang="en-US" sz="2000" dirty="0"/>
              <a:t>WEEK 1	The Garden of Eden</a:t>
            </a:r>
          </a:p>
          <a:p>
            <a:r>
              <a:rPr lang="en-US" sz="2000" dirty="0"/>
              <a:t>WEEK 2	African Presence in the Old Testament</a:t>
            </a:r>
          </a:p>
          <a:p>
            <a:r>
              <a:rPr lang="en-US" sz="2000" dirty="0"/>
              <a:t>WEEK 3	African Presence in the New Testament</a:t>
            </a:r>
          </a:p>
          <a:p>
            <a:r>
              <a:rPr lang="en-US" sz="2000" dirty="0"/>
              <a:t>WEEK 4	A look at the Role Early African Christians Played</a:t>
            </a:r>
          </a:p>
        </p:txBody>
      </p:sp>
    </p:spTree>
    <p:extLst>
      <p:ext uri="{BB962C8B-B14F-4D97-AF65-F5344CB8AC3E}">
        <p14:creationId xmlns:p14="http://schemas.microsoft.com/office/powerpoint/2010/main" val="2832597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77334" y="3115687"/>
            <a:ext cx="8596668" cy="3044944"/>
          </a:xfrm>
        </p:spPr>
        <p:txBody>
          <a:bodyPr/>
          <a:lstStyle/>
          <a:p>
            <a:pPr algn="ctr"/>
            <a:r>
              <a:rPr lang="en-US" sz="3200" dirty="0"/>
              <a:t>DESIRED LEARNING OUTCOMES</a:t>
            </a:r>
          </a:p>
          <a:p>
            <a:pPr algn="ctr"/>
            <a:endParaRPr lang="en-US" dirty="0"/>
          </a:p>
          <a:p>
            <a:pPr algn="ctr"/>
            <a:r>
              <a:rPr lang="en-US" sz="2000" dirty="0"/>
              <a:t>Rebuke the false claims that Christianity is a White’s man religion.</a:t>
            </a:r>
          </a:p>
          <a:p>
            <a:pPr algn="ctr"/>
            <a:r>
              <a:rPr lang="en-US" sz="2000" dirty="0"/>
              <a:t>Eradicate the incorrect assumption stating slavery in America introduced Africans to Christianity.</a:t>
            </a:r>
          </a:p>
          <a:p>
            <a:pPr algn="ctr"/>
            <a:r>
              <a:rPr lang="en-US" sz="2000" dirty="0"/>
              <a:t>Highlight the African’s Contributions to Christion Thoughts.</a:t>
            </a:r>
          </a:p>
          <a:p>
            <a:endParaRPr lang="en-US" dirty="0"/>
          </a:p>
        </p:txBody>
      </p:sp>
      <p:pic>
        <p:nvPicPr>
          <p:cNvPr id="4" name="Picture 3" descr="Image result for black heritage"/>
          <p:cNvPicPr/>
          <p:nvPr/>
        </p:nvPicPr>
        <p:blipFill>
          <a:blip r:embed="rId2">
            <a:extLst>
              <a:ext uri="{28A0092B-C50C-407E-A947-70E740481C1C}">
                <a14:useLocalDpi xmlns:a14="http://schemas.microsoft.com/office/drawing/2010/main" val="0"/>
              </a:ext>
            </a:extLst>
          </a:blip>
          <a:srcRect/>
          <a:stretch>
            <a:fillRect/>
          </a:stretch>
        </p:blipFill>
        <p:spPr bwMode="auto">
          <a:xfrm>
            <a:off x="583096" y="596348"/>
            <a:ext cx="7065651" cy="2040835"/>
          </a:xfrm>
          <a:prstGeom prst="rect">
            <a:avLst/>
          </a:prstGeom>
          <a:noFill/>
          <a:ln>
            <a:noFill/>
          </a:ln>
        </p:spPr>
      </p:pic>
    </p:spTree>
    <p:extLst>
      <p:ext uri="{BB962C8B-B14F-4D97-AF65-F5344CB8AC3E}">
        <p14:creationId xmlns:p14="http://schemas.microsoft.com/office/powerpoint/2010/main" val="3528481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85531"/>
            <a:ext cx="8596668" cy="2358886"/>
          </a:xfrm>
        </p:spPr>
        <p:txBody>
          <a:bodyPr/>
          <a:lstStyle/>
          <a:p>
            <a:pPr algn="ctr"/>
            <a:r>
              <a:rPr lang="en-US" dirty="0"/>
              <a:t>Let’s Begin at the Beginning</a:t>
            </a:r>
            <a:br>
              <a:rPr lang="en-US" dirty="0"/>
            </a:br>
            <a:r>
              <a:rPr lang="en-US" dirty="0"/>
              <a:t>“The Garden of Eden”</a:t>
            </a:r>
          </a:p>
        </p:txBody>
      </p:sp>
      <p:sp>
        <p:nvSpPr>
          <p:cNvPr id="3" name="Content Placeholder 2"/>
          <p:cNvSpPr>
            <a:spLocks noGrp="1"/>
          </p:cNvSpPr>
          <p:nvPr>
            <p:ph idx="1"/>
          </p:nvPr>
        </p:nvSpPr>
        <p:spPr>
          <a:xfrm>
            <a:off x="677334" y="2928730"/>
            <a:ext cx="8596668" cy="3750366"/>
          </a:xfrm>
        </p:spPr>
        <p:txBody>
          <a:bodyPr>
            <a:normAutofit fontScale="92500"/>
          </a:bodyPr>
          <a:lstStyle/>
          <a:p>
            <a:pPr algn="ctr"/>
            <a:r>
              <a:rPr lang="en-US" b="1" dirty="0"/>
              <a:t>Genesis 2 New Revised Standard Version (NRSV)</a:t>
            </a:r>
          </a:p>
          <a:p>
            <a:pPr marL="0" indent="0">
              <a:buNone/>
            </a:pPr>
            <a:r>
              <a:rPr lang="en-US" b="1" baseline="30000" dirty="0"/>
              <a:t>10 </a:t>
            </a:r>
            <a:r>
              <a:rPr lang="en-US" dirty="0"/>
              <a:t>A river flows out of Eden to water the garden, and from there it divides and becomes four branches. </a:t>
            </a:r>
          </a:p>
          <a:p>
            <a:pPr marL="0" indent="0">
              <a:buNone/>
            </a:pPr>
            <a:r>
              <a:rPr lang="en-US" b="1" baseline="30000" dirty="0"/>
              <a:t>11 </a:t>
            </a:r>
            <a:r>
              <a:rPr lang="en-US" dirty="0"/>
              <a:t>The name of the first is </a:t>
            </a:r>
            <a:r>
              <a:rPr lang="en-US" dirty="0" err="1"/>
              <a:t>Pishon</a:t>
            </a:r>
            <a:r>
              <a:rPr lang="en-US" dirty="0"/>
              <a:t>; it is the one that flows around the whole land of Havilah, where there is gold; </a:t>
            </a:r>
          </a:p>
          <a:p>
            <a:pPr marL="0" indent="0">
              <a:buNone/>
            </a:pPr>
            <a:r>
              <a:rPr lang="en-US" b="1" baseline="30000" dirty="0"/>
              <a:t>12 </a:t>
            </a:r>
            <a:r>
              <a:rPr lang="en-US" dirty="0"/>
              <a:t>and the gold of that land is good; bdellium and onyx stone are there. </a:t>
            </a:r>
          </a:p>
          <a:p>
            <a:pPr marL="0" indent="0">
              <a:buNone/>
            </a:pPr>
            <a:r>
              <a:rPr lang="en-US" b="1" baseline="30000" dirty="0"/>
              <a:t>13 </a:t>
            </a:r>
            <a:r>
              <a:rPr lang="en-US" dirty="0"/>
              <a:t>The name of the second river is Gihon; it is the one that flows around the whole land of Cush. </a:t>
            </a:r>
          </a:p>
          <a:p>
            <a:pPr marL="0" indent="0">
              <a:buNone/>
            </a:pPr>
            <a:r>
              <a:rPr lang="en-US" b="1" baseline="30000" dirty="0"/>
              <a:t>14 </a:t>
            </a:r>
            <a:r>
              <a:rPr lang="en-US" dirty="0"/>
              <a:t>The name of the third river is Tigris, which flows east of Assyria. And the fourth river is the Euphrates.</a:t>
            </a:r>
          </a:p>
          <a:p>
            <a:pPr marL="0" indent="0">
              <a:buNone/>
            </a:pPr>
            <a:r>
              <a:rPr lang="en-US" b="1" baseline="30000" dirty="0"/>
              <a:t>15 </a:t>
            </a:r>
            <a:r>
              <a:rPr lang="en-US" dirty="0"/>
              <a:t>The </a:t>
            </a:r>
            <a:r>
              <a:rPr lang="en-US" cap="small" dirty="0"/>
              <a:t>Lord</a:t>
            </a:r>
            <a:r>
              <a:rPr lang="en-US" dirty="0"/>
              <a:t> God took the man and put him in the garden of Eden to till it and keep it. </a:t>
            </a:r>
          </a:p>
          <a:p>
            <a:endParaRPr lang="en-US" dirty="0"/>
          </a:p>
        </p:txBody>
      </p:sp>
      <p:pic>
        <p:nvPicPr>
          <p:cNvPr id="4" name="Picture 3" descr="C:\Users\Dave\AppData\Local\Microsoft\Windows\INetCache\IE\1OE8LR8X\BIBLE34[1].jpg"/>
          <p:cNvPicPr/>
          <p:nvPr/>
        </p:nvPicPr>
        <p:blipFill>
          <a:blip r:embed="rId2">
            <a:extLst>
              <a:ext uri="{28A0092B-C50C-407E-A947-70E740481C1C}">
                <a14:useLocalDpi xmlns:a14="http://schemas.microsoft.com/office/drawing/2010/main" val="0"/>
              </a:ext>
            </a:extLst>
          </a:blip>
          <a:srcRect/>
          <a:stretch>
            <a:fillRect/>
          </a:stretch>
        </p:blipFill>
        <p:spPr bwMode="auto">
          <a:xfrm>
            <a:off x="3657600" y="1716258"/>
            <a:ext cx="3629025" cy="970671"/>
          </a:xfrm>
          <a:prstGeom prst="rect">
            <a:avLst/>
          </a:prstGeom>
          <a:noFill/>
          <a:ln>
            <a:noFill/>
          </a:ln>
        </p:spPr>
      </p:pic>
    </p:spTree>
    <p:extLst>
      <p:ext uri="{BB962C8B-B14F-4D97-AF65-F5344CB8AC3E}">
        <p14:creationId xmlns:p14="http://schemas.microsoft.com/office/powerpoint/2010/main" val="2235181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36619" y="-753353"/>
            <a:ext cx="12810621" cy="1274900"/>
          </a:xfrm>
        </p:spPr>
        <p:txBody>
          <a:bodyPr/>
          <a:lstStyle/>
          <a:p>
            <a:pPr algn="ctr"/>
            <a:endParaRPr lang="en-US" dirty="0"/>
          </a:p>
        </p:txBody>
      </p:sp>
      <p:sp>
        <p:nvSpPr>
          <p:cNvPr id="3" name="Content Placeholder 2"/>
          <p:cNvSpPr>
            <a:spLocks noGrp="1"/>
          </p:cNvSpPr>
          <p:nvPr>
            <p:ph idx="1"/>
          </p:nvPr>
        </p:nvSpPr>
        <p:spPr>
          <a:xfrm>
            <a:off x="677334" y="3398293"/>
            <a:ext cx="8596668" cy="2643069"/>
          </a:xfrm>
        </p:spPr>
        <p:txBody>
          <a:bodyPr/>
          <a:lstStyle/>
          <a:p>
            <a:r>
              <a:rPr lang="en-US" baseline="30000" dirty="0"/>
              <a:t>14 </a:t>
            </a:r>
            <a:r>
              <a:rPr lang="en-US" dirty="0"/>
              <a:t>The name of the third river is Tigris, which flows east of Assyria. And the fourth river is the Euphrates</a:t>
            </a:r>
          </a:p>
          <a:p>
            <a:endParaRPr lang="en-US" dirty="0"/>
          </a:p>
        </p:txBody>
      </p:sp>
      <p:pic>
        <p:nvPicPr>
          <p:cNvPr id="1026" name="Picture 2" descr="http://creationrev.wpengine.netdna-cdn.com/wp-content/uploads/2010/11/Garden-of-Ede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7274" y="313898"/>
            <a:ext cx="6273751" cy="275684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Dave\AppData\Local\Microsoft\Windows\INetCache\IE\1OE8LR8X\220px-Arab_League_states_and_Israel_map[1].png"/>
          <p:cNvPicPr/>
          <p:nvPr/>
        </p:nvPicPr>
        <p:blipFill>
          <a:blip r:embed="rId3">
            <a:extLst>
              <a:ext uri="{28A0092B-C50C-407E-A947-70E740481C1C}">
                <a14:useLocalDpi xmlns:a14="http://schemas.microsoft.com/office/drawing/2010/main" val="0"/>
              </a:ext>
            </a:extLst>
          </a:blip>
          <a:srcRect/>
          <a:stretch>
            <a:fillRect/>
          </a:stretch>
        </p:blipFill>
        <p:spPr bwMode="auto">
          <a:xfrm>
            <a:off x="3474720" y="4290646"/>
            <a:ext cx="3669030" cy="2011680"/>
          </a:xfrm>
          <a:prstGeom prst="rect">
            <a:avLst/>
          </a:prstGeom>
          <a:noFill/>
          <a:ln>
            <a:noFill/>
          </a:ln>
        </p:spPr>
      </p:pic>
    </p:spTree>
    <p:extLst>
      <p:ext uri="{BB962C8B-B14F-4D97-AF65-F5344CB8AC3E}">
        <p14:creationId xmlns:p14="http://schemas.microsoft.com/office/powerpoint/2010/main" val="224878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endParaRPr lang="en-US" dirty="0"/>
          </a:p>
          <a:p>
            <a:endParaRPr lang="en-US" dirty="0"/>
          </a:p>
          <a:p>
            <a:endParaRPr lang="en-US" dirty="0"/>
          </a:p>
          <a:p>
            <a:endParaRPr lang="en-US" dirty="0"/>
          </a:p>
          <a:p>
            <a:endParaRPr lang="en-US" dirty="0"/>
          </a:p>
          <a:p>
            <a:endParaRPr lang="en-US" dirty="0"/>
          </a:p>
          <a:p>
            <a:pPr marL="0" indent="0">
              <a:buNone/>
            </a:pPr>
            <a:r>
              <a:rPr lang="en-US" b="1" baseline="30000" dirty="0"/>
              <a:t>11 </a:t>
            </a:r>
            <a:r>
              <a:rPr lang="en-US" dirty="0"/>
              <a:t>The name of the first is </a:t>
            </a:r>
            <a:r>
              <a:rPr lang="en-US" dirty="0" err="1"/>
              <a:t>Pishon</a:t>
            </a:r>
            <a:r>
              <a:rPr lang="en-US" dirty="0"/>
              <a:t>; it is the one that flows around the whole land of Havilah, where there is gold; </a:t>
            </a:r>
          </a:p>
          <a:p>
            <a:pPr marL="0" indent="0">
              <a:buNone/>
            </a:pPr>
            <a:r>
              <a:rPr lang="en-US" b="1" baseline="30000" dirty="0"/>
              <a:t>12 </a:t>
            </a:r>
            <a:r>
              <a:rPr lang="en-US" dirty="0"/>
              <a:t>and the gold of that land is good; bdellium and onyx stone are there. </a:t>
            </a:r>
          </a:p>
          <a:p>
            <a:pPr marL="0" indent="0">
              <a:buNone/>
            </a:pPr>
            <a:r>
              <a:rPr lang="en-US" b="1" baseline="30000" dirty="0"/>
              <a:t>13 </a:t>
            </a:r>
            <a:r>
              <a:rPr lang="en-US" dirty="0"/>
              <a:t>The name of the second river is Gihon; it is the one that flows around the whole land of Cush. </a:t>
            </a:r>
          </a:p>
          <a:p>
            <a:endParaRPr lang="en-US" dirty="0"/>
          </a:p>
        </p:txBody>
      </p:sp>
      <p:pic>
        <p:nvPicPr>
          <p:cNvPr id="4" name="Picture 3" descr="C:\Users\Dave\AppData\Local\Microsoft\Windows\INetCache\IE\N8S15B9W\nile-river-map[1].gif"/>
          <p:cNvPicPr/>
          <p:nvPr/>
        </p:nvPicPr>
        <p:blipFill>
          <a:blip r:embed="rId2">
            <a:extLst>
              <a:ext uri="{28A0092B-C50C-407E-A947-70E740481C1C}">
                <a14:useLocalDpi xmlns:a14="http://schemas.microsoft.com/office/drawing/2010/main" val="0"/>
              </a:ext>
            </a:extLst>
          </a:blip>
          <a:srcRect/>
          <a:stretch>
            <a:fillRect/>
          </a:stretch>
        </p:blipFill>
        <p:spPr bwMode="auto">
          <a:xfrm>
            <a:off x="1181687" y="334987"/>
            <a:ext cx="7259808" cy="3826196"/>
          </a:xfrm>
          <a:prstGeom prst="rect">
            <a:avLst/>
          </a:prstGeom>
          <a:noFill/>
          <a:ln>
            <a:noFill/>
          </a:ln>
        </p:spPr>
      </p:pic>
    </p:spTree>
    <p:extLst>
      <p:ext uri="{BB962C8B-B14F-4D97-AF65-F5344CB8AC3E}">
        <p14:creationId xmlns:p14="http://schemas.microsoft.com/office/powerpoint/2010/main" val="3569531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77334" y="3151163"/>
            <a:ext cx="8596668" cy="2890199"/>
          </a:xfrm>
        </p:spPr>
        <p:txBody>
          <a:bodyPr/>
          <a:lstStyle/>
          <a:p>
            <a:r>
              <a:rPr lang="en-US" dirty="0"/>
              <a:t>We know the </a:t>
            </a:r>
            <a:r>
              <a:rPr lang="en-US" dirty="0" err="1"/>
              <a:t>Pishon</a:t>
            </a:r>
            <a:r>
              <a:rPr lang="en-US" dirty="0"/>
              <a:t> and the Gihon Rivers cannot be located today by those names.</a:t>
            </a:r>
          </a:p>
          <a:p>
            <a:r>
              <a:rPr lang="en-US" dirty="0"/>
              <a:t>What is overlooked is the simple fact that the Nile River system includes both the White Nile and the Blue Nile which join at the present capital of Sudan.</a:t>
            </a:r>
          </a:p>
          <a:p>
            <a:r>
              <a:rPr lang="en-US" dirty="0"/>
              <a:t>We Know he Nile River which derives its name from the Latin word “</a:t>
            </a:r>
            <a:r>
              <a:rPr lang="en-US" dirty="0" err="1"/>
              <a:t>nilus</a:t>
            </a:r>
            <a:r>
              <a:rPr lang="en-US" dirty="0"/>
              <a:t>”. </a:t>
            </a:r>
          </a:p>
          <a:p>
            <a:r>
              <a:rPr lang="en-US" dirty="0"/>
              <a:t>The Eden tradition according to scholars of 10</a:t>
            </a:r>
            <a:r>
              <a:rPr lang="en-US" baseline="30000" dirty="0"/>
              <a:t>th</a:t>
            </a:r>
            <a:r>
              <a:rPr lang="en-US" dirty="0"/>
              <a:t> century B.C, the Latin language did not exist therefore other names had to be used for what we today call the Nile.  </a:t>
            </a:r>
          </a:p>
        </p:txBody>
      </p:sp>
      <p:pic>
        <p:nvPicPr>
          <p:cNvPr id="4" name="Picture 3" descr="C:\Users\Dave\AppData\Local\Microsoft\Windows\INetCache\IE\1OE8LR8X\facts-graphic[1].jpg"/>
          <p:cNvPicPr/>
          <p:nvPr/>
        </p:nvPicPr>
        <p:blipFill>
          <a:blip r:embed="rId2">
            <a:extLst>
              <a:ext uri="{28A0092B-C50C-407E-A947-70E740481C1C}">
                <a14:useLocalDpi xmlns:a14="http://schemas.microsoft.com/office/drawing/2010/main" val="0"/>
              </a:ext>
            </a:extLst>
          </a:blip>
          <a:srcRect/>
          <a:stretch>
            <a:fillRect/>
          </a:stretch>
        </p:blipFill>
        <p:spPr bwMode="auto">
          <a:xfrm>
            <a:off x="1322363" y="609601"/>
            <a:ext cx="7154887" cy="2266122"/>
          </a:xfrm>
          <a:prstGeom prst="rect">
            <a:avLst/>
          </a:prstGeom>
          <a:noFill/>
          <a:ln>
            <a:noFill/>
          </a:ln>
        </p:spPr>
      </p:pic>
    </p:spTree>
    <p:extLst>
      <p:ext uri="{BB962C8B-B14F-4D97-AF65-F5344CB8AC3E}">
        <p14:creationId xmlns:p14="http://schemas.microsoft.com/office/powerpoint/2010/main" val="3529325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77334" y="2757714"/>
            <a:ext cx="8596668" cy="3283648"/>
          </a:xfrm>
        </p:spPr>
        <p:txBody>
          <a:bodyPr/>
          <a:lstStyle/>
          <a:p>
            <a:r>
              <a:rPr lang="en-US" dirty="0"/>
              <a:t>Genesis 2:11-12 refers to the </a:t>
            </a:r>
            <a:r>
              <a:rPr lang="en-US" dirty="0" err="1"/>
              <a:t>Pishon</a:t>
            </a:r>
            <a:r>
              <a:rPr lang="en-US" dirty="0"/>
              <a:t> River and describes it in relation to the land of Havilah. In Genesis 10:7, Havilah is said to be a son of Cush (Ethiopia), thereby helping to clarify the association between the </a:t>
            </a:r>
            <a:r>
              <a:rPr lang="en-US" dirty="0" err="1"/>
              <a:t>Pishon</a:t>
            </a:r>
            <a:r>
              <a:rPr lang="en-US" dirty="0"/>
              <a:t> River and ancient Africa.</a:t>
            </a:r>
          </a:p>
          <a:p>
            <a:r>
              <a:rPr lang="en-US" dirty="0"/>
              <a:t>Furthermore, one should note the minerals (gold, </a:t>
            </a:r>
            <a:r>
              <a:rPr lang="en-US" dirty="0" err="1"/>
              <a:t>bdellicum</a:t>
            </a:r>
            <a:r>
              <a:rPr lang="en-US" dirty="0"/>
              <a:t> and onyx) of Havilah in Genesis 2:12; these were plentiful in biblical Africa, notably Cush and Put. </a:t>
            </a:r>
          </a:p>
        </p:txBody>
      </p:sp>
      <p:pic>
        <p:nvPicPr>
          <p:cNvPr id="4" name="Picture 3" descr="C:\Users\Dave\AppData\Local\Microsoft\Windows\INetCache\IE\1OE8LR8X\facts-graphic[1].jpg"/>
          <p:cNvPicPr/>
          <p:nvPr/>
        </p:nvPicPr>
        <p:blipFill>
          <a:blip r:embed="rId2">
            <a:extLst>
              <a:ext uri="{28A0092B-C50C-407E-A947-70E740481C1C}">
                <a14:useLocalDpi xmlns:a14="http://schemas.microsoft.com/office/drawing/2010/main" val="0"/>
              </a:ext>
            </a:extLst>
          </a:blip>
          <a:srcRect/>
          <a:stretch>
            <a:fillRect/>
          </a:stretch>
        </p:blipFill>
        <p:spPr bwMode="auto">
          <a:xfrm>
            <a:off x="1423963" y="609599"/>
            <a:ext cx="7618437" cy="1886857"/>
          </a:xfrm>
          <a:prstGeom prst="rect">
            <a:avLst/>
          </a:prstGeom>
          <a:noFill/>
          <a:ln>
            <a:noFill/>
          </a:ln>
        </p:spPr>
      </p:pic>
    </p:spTree>
    <p:extLst>
      <p:ext uri="{BB962C8B-B14F-4D97-AF65-F5344CB8AC3E}">
        <p14:creationId xmlns:p14="http://schemas.microsoft.com/office/powerpoint/2010/main" val="2911513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77334" y="3338286"/>
            <a:ext cx="8596668" cy="2703076"/>
          </a:xfrm>
        </p:spPr>
        <p:txBody>
          <a:bodyPr/>
          <a:lstStyle/>
          <a:p>
            <a:r>
              <a:rPr lang="en-US" dirty="0"/>
              <a:t>The second river in the Eden narrative has an integral relationship with Africa. Genesis 2:13 stats very clearly that the Gihon River “</a:t>
            </a:r>
            <a:r>
              <a:rPr lang="en-US" dirty="0" err="1"/>
              <a:t>compaseth</a:t>
            </a:r>
            <a:r>
              <a:rPr lang="en-US" dirty="0"/>
              <a:t> the land of Ethiopia”. Doubtless, we have here an allusion to the Blue Nile. </a:t>
            </a:r>
          </a:p>
          <a:p>
            <a:r>
              <a:rPr lang="en-US" dirty="0"/>
              <a:t>Most modern Western scholarship have preferred to focus on Mesopotamia as the “Fertile Crescent” where one finds the Tigris and Euphrates rather than Africa. Similarly, these same scholars have created the non-African Middle East and presided over the subtle process of de-Africanizing the entire ancient world.</a:t>
            </a:r>
          </a:p>
        </p:txBody>
      </p:sp>
      <p:pic>
        <p:nvPicPr>
          <p:cNvPr id="4" name="Picture 3" descr="C:\Users\Dave\AppData\Local\Microsoft\Windows\INetCache\IE\N8S15B9W\nile-river-map[1].gif"/>
          <p:cNvPicPr/>
          <p:nvPr/>
        </p:nvPicPr>
        <p:blipFill>
          <a:blip r:embed="rId2">
            <a:extLst>
              <a:ext uri="{28A0092B-C50C-407E-A947-70E740481C1C}">
                <a14:useLocalDpi xmlns:a14="http://schemas.microsoft.com/office/drawing/2010/main" val="0"/>
              </a:ext>
            </a:extLst>
          </a:blip>
          <a:srcRect/>
          <a:stretch>
            <a:fillRect/>
          </a:stretch>
        </p:blipFill>
        <p:spPr bwMode="auto">
          <a:xfrm>
            <a:off x="2191657" y="304799"/>
            <a:ext cx="5021943" cy="2888343"/>
          </a:xfrm>
          <a:prstGeom prst="rect">
            <a:avLst/>
          </a:prstGeom>
          <a:noFill/>
          <a:ln>
            <a:noFill/>
          </a:ln>
        </p:spPr>
      </p:pic>
    </p:spTree>
    <p:extLst>
      <p:ext uri="{BB962C8B-B14F-4D97-AF65-F5344CB8AC3E}">
        <p14:creationId xmlns:p14="http://schemas.microsoft.com/office/powerpoint/2010/main" val="331611860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197</TotalTime>
  <Words>331</Words>
  <Application>Microsoft Office PowerPoint</Application>
  <PresentationFormat>Widescreen</PresentationFormat>
  <Paragraphs>39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Trebuchet MS</vt:lpstr>
      <vt:lpstr>Wingdings 3</vt:lpstr>
      <vt:lpstr>Facet</vt:lpstr>
      <vt:lpstr>Christianity Through an Afrocentric Lens</vt:lpstr>
      <vt:lpstr>T</vt:lpstr>
      <vt:lpstr>PowerPoint Presentation</vt:lpstr>
      <vt:lpstr>Let’s Begin at the Beginning “The Garden of Eden”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Christianity Through an Afrocentric Len</dc:title>
  <dc:creator>Dave</dc:creator>
  <cp:lastModifiedBy>David Lingham</cp:lastModifiedBy>
  <cp:revision>16</cp:revision>
  <dcterms:created xsi:type="dcterms:W3CDTF">2016-11-26T19:09:54Z</dcterms:created>
  <dcterms:modified xsi:type="dcterms:W3CDTF">2020-06-26T13:53:11Z</dcterms:modified>
</cp:coreProperties>
</file>