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6" r:id="rId3"/>
    <p:sldId id="267" r:id="rId4"/>
    <p:sldId id="269" r:id="rId5"/>
    <p:sldId id="270" r:id="rId6"/>
    <p:sldId id="257" r:id="rId7"/>
    <p:sldId id="258" r:id="rId8"/>
    <p:sldId id="259" r:id="rId9"/>
    <p:sldId id="260" r:id="rId10"/>
    <p:sldId id="261" r:id="rId11"/>
    <p:sldId id="262" r:id="rId12"/>
    <p:sldId id="263" r:id="rId13"/>
    <p:sldId id="264"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8" d="100"/>
          <a:sy n="88" d="100"/>
        </p:scale>
        <p:origin x="49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6/26/2020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6/26/2020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6/26/2020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6/26/2020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6/26/2020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6/26/2020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6/26/2020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6/26/2020</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6/26/2020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lds.org/scriptures/ot/ex/6.20?lang=eng#19" TargetMode="External"/><Relationship Id="rId7" Type="http://schemas.openxmlformats.org/officeDocument/2006/relationships/image" Target="../media/image9.jpeg"/><Relationship Id="rId2" Type="http://schemas.openxmlformats.org/officeDocument/2006/relationships/hyperlink" Target="https://www.lds.org/scriptures/ot/ex/2.1-2?lang=eng#0" TargetMode="External"/><Relationship Id="rId1" Type="http://schemas.openxmlformats.org/officeDocument/2006/relationships/slideLayout" Target="../slideLayouts/slideLayout2.xml"/><Relationship Id="rId6" Type="http://schemas.openxmlformats.org/officeDocument/2006/relationships/hyperlink" Target="https://www.lds.org/scriptures/nt/acts/7.20-21?lang=eng#19" TargetMode="External"/><Relationship Id="rId5" Type="http://schemas.openxmlformats.org/officeDocument/2006/relationships/hyperlink" Target="https://www.lds.org/scriptures/ot/ex/2.3-10?lang=eng#2" TargetMode="External"/><Relationship Id="rId4" Type="http://schemas.openxmlformats.org/officeDocument/2006/relationships/hyperlink" Target="https://www.lds.org/scriptures/ot/num/26.59?lang=eng#58"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119270"/>
            <a:ext cx="7766936" cy="1656521"/>
          </a:xfrm>
        </p:spPr>
        <p:txBody>
          <a:bodyPr/>
          <a:lstStyle/>
          <a:p>
            <a:pPr algn="ctr"/>
            <a:r>
              <a:rPr lang="en-US" dirty="0"/>
              <a:t>Christianity Through an Afrocentric Lens</a:t>
            </a:r>
          </a:p>
        </p:txBody>
      </p:sp>
      <p:sp>
        <p:nvSpPr>
          <p:cNvPr id="3" name="Subtitle 2"/>
          <p:cNvSpPr>
            <a:spLocks noGrp="1"/>
          </p:cNvSpPr>
          <p:nvPr>
            <p:ph type="subTitle" idx="1"/>
          </p:nvPr>
        </p:nvSpPr>
        <p:spPr/>
        <p:txBody>
          <a:bodyPr/>
          <a:lstStyle/>
          <a:p>
            <a:endParaRPr lang="en-US" dirty="0"/>
          </a:p>
        </p:txBody>
      </p:sp>
      <p:pic>
        <p:nvPicPr>
          <p:cNvPr id="4" name="Picture 3" descr="C:\Users\Dave\AppData\Local\Microsoft\Windows\INetCache\IE\1OE8LR8X\black_church[1].jpg"/>
          <p:cNvPicPr/>
          <p:nvPr/>
        </p:nvPicPr>
        <p:blipFill>
          <a:blip r:embed="rId2">
            <a:extLst>
              <a:ext uri="{28A0092B-C50C-407E-A947-70E740481C1C}">
                <a14:useLocalDpi xmlns:a14="http://schemas.microsoft.com/office/drawing/2010/main" val="0"/>
              </a:ext>
            </a:extLst>
          </a:blip>
          <a:srcRect/>
          <a:stretch>
            <a:fillRect/>
          </a:stretch>
        </p:blipFill>
        <p:spPr bwMode="auto">
          <a:xfrm>
            <a:off x="1383852" y="1775792"/>
            <a:ext cx="7890151" cy="4701528"/>
          </a:xfrm>
          <a:prstGeom prst="rect">
            <a:avLst/>
          </a:prstGeom>
          <a:noFill/>
          <a:ln>
            <a:noFill/>
          </a:ln>
        </p:spPr>
      </p:pic>
    </p:spTree>
    <p:extLst>
      <p:ext uri="{BB962C8B-B14F-4D97-AF65-F5344CB8AC3E}">
        <p14:creationId xmlns:p14="http://schemas.microsoft.com/office/powerpoint/2010/main" val="28770638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556591"/>
          </a:xfrm>
        </p:spPr>
        <p:txBody>
          <a:bodyPr>
            <a:normAutofit fontScale="90000"/>
          </a:bodyPr>
          <a:lstStyle/>
          <a:p>
            <a:pPr algn="ctr"/>
            <a:r>
              <a:rPr lang="en-US" dirty="0"/>
              <a:t>Moses’ 2</a:t>
            </a:r>
            <a:r>
              <a:rPr lang="en-US" baseline="30000" dirty="0"/>
              <a:t>nd</a:t>
            </a:r>
            <a:r>
              <a:rPr lang="en-US" dirty="0"/>
              <a:t> Wife</a:t>
            </a:r>
            <a:br>
              <a:rPr lang="en-US" dirty="0"/>
            </a:br>
            <a:endParaRPr lang="en-US" dirty="0"/>
          </a:p>
        </p:txBody>
      </p:sp>
      <p:sp>
        <p:nvSpPr>
          <p:cNvPr id="3" name="Content Placeholder 2"/>
          <p:cNvSpPr>
            <a:spLocks noGrp="1"/>
          </p:cNvSpPr>
          <p:nvPr>
            <p:ph idx="1"/>
          </p:nvPr>
        </p:nvSpPr>
        <p:spPr>
          <a:xfrm>
            <a:off x="731816" y="3564834"/>
            <a:ext cx="8596668" cy="2463275"/>
          </a:xfrm>
        </p:spPr>
        <p:txBody>
          <a:bodyPr>
            <a:normAutofit fontScale="92500" lnSpcReduction="20000"/>
          </a:bodyPr>
          <a:lstStyle/>
          <a:p>
            <a:pPr marL="0" indent="0">
              <a:buNone/>
            </a:pPr>
            <a:endParaRPr lang="en-US" sz="2000" b="1" dirty="0"/>
          </a:p>
          <a:p>
            <a:pPr marL="0" indent="0">
              <a:buNone/>
            </a:pPr>
            <a:r>
              <a:rPr lang="en-US" sz="2000" b="1" dirty="0"/>
              <a:t>Numbers 12:1New Revised Standard Version (NRSV)</a:t>
            </a:r>
          </a:p>
          <a:p>
            <a:pPr marL="0" indent="0">
              <a:buNone/>
            </a:pPr>
            <a:r>
              <a:rPr lang="en-US" sz="2000" dirty="0"/>
              <a:t>While they were at Hazeroth, Miriam and Aaron spoke against Moses because of the Cushite woman whom he had married (for he had indeed married a Cushite woman); </a:t>
            </a:r>
          </a:p>
          <a:p>
            <a:pPr marL="0" indent="0">
              <a:buNone/>
            </a:pPr>
            <a:endParaRPr lang="en-US" sz="2000" b="1" baseline="30000" dirty="0"/>
          </a:p>
          <a:p>
            <a:pPr marL="0" indent="0">
              <a:buNone/>
            </a:pPr>
            <a:r>
              <a:rPr lang="en-US" sz="2800" b="1" baseline="30000" dirty="0"/>
              <a:t>Cushite in the bible means “burn face”. Moses’ second wife, was a Cushite, a pure black African woman.</a:t>
            </a:r>
          </a:p>
          <a:p>
            <a:pPr marL="0" indent="0">
              <a:buNone/>
            </a:pPr>
            <a:endParaRPr lang="en-US" dirty="0"/>
          </a:p>
          <a:p>
            <a:endParaRPr lang="en-US" dirty="0"/>
          </a:p>
        </p:txBody>
      </p:sp>
      <p:pic>
        <p:nvPicPr>
          <p:cNvPr id="2052" name="Picture 4" descr="Image result for picture of moses cushite wif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6918" y="1166191"/>
            <a:ext cx="2857500" cy="22793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35513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96948"/>
            <a:ext cx="8596668" cy="1733452"/>
          </a:xfrm>
        </p:spPr>
        <p:txBody>
          <a:bodyPr/>
          <a:lstStyle/>
          <a:p>
            <a:pPr algn="ctr"/>
            <a:r>
              <a:rPr lang="en-US" dirty="0"/>
              <a:t>The Liberator</a:t>
            </a:r>
            <a:br>
              <a:rPr lang="en-US" dirty="0"/>
            </a:br>
            <a:endParaRPr lang="en-US" dirty="0"/>
          </a:p>
        </p:txBody>
      </p:sp>
      <p:sp>
        <p:nvSpPr>
          <p:cNvPr id="3" name="Content Placeholder 2"/>
          <p:cNvSpPr>
            <a:spLocks noGrp="1"/>
          </p:cNvSpPr>
          <p:nvPr>
            <p:ph idx="1"/>
          </p:nvPr>
        </p:nvSpPr>
        <p:spPr>
          <a:xfrm>
            <a:off x="318053" y="2703443"/>
            <a:ext cx="9488556" cy="4293705"/>
          </a:xfrm>
        </p:spPr>
        <p:txBody>
          <a:bodyPr>
            <a:normAutofit lnSpcReduction="10000"/>
          </a:bodyPr>
          <a:lstStyle/>
          <a:p>
            <a:pPr marL="0" indent="0">
              <a:buNone/>
            </a:pPr>
            <a:r>
              <a:rPr lang="en-US" sz="1900" dirty="0"/>
              <a:t>God instructed Moses to return to Egypt and free the Hebrews from slavery.</a:t>
            </a:r>
          </a:p>
          <a:p>
            <a:pPr marL="0" indent="0">
              <a:buNone/>
            </a:pPr>
            <a:r>
              <a:rPr lang="en-US" sz="1900" dirty="0"/>
              <a:t>All the ten plagues, stretching over 10 days, affected only the Egyptians and passed over the Hebrews, leaving them safe.</a:t>
            </a:r>
          </a:p>
          <a:p>
            <a:pPr marL="0" indent="0">
              <a:buNone/>
            </a:pPr>
            <a:r>
              <a:rPr lang="en-US" sz="1900" dirty="0"/>
              <a:t>The tenth plague was the most dangerous of all and caused death of the first-born male of all Egyptian families. Getting immensely upset on losing his son, the Pharaoh asked Hebrews to leave Egypt. </a:t>
            </a:r>
          </a:p>
          <a:p>
            <a:pPr marL="0" indent="0">
              <a:buNone/>
            </a:pPr>
            <a:r>
              <a:rPr lang="en-US" sz="1900" dirty="0"/>
              <a:t>Pharaoh had changed his mind and ordered his army to get the Hebrews back. Though the army chased the Hebrews, a miracle happened at Red Sea and they were saved. The miracle was - following God's advice, Moses lifted up his rod on reaching the sea. As a result, the water of the sea parted, making a dry path for the Hebrews. After the Hebrews reached the shore, Moses lifted up his rod again and the path closed, drowning Pharaoh's army</a:t>
            </a:r>
            <a:r>
              <a:rPr lang="en-US" dirty="0"/>
              <a:t/>
            </a:r>
            <a:br>
              <a:rPr lang="en-US" dirty="0"/>
            </a:br>
            <a:r>
              <a:rPr lang="en-US" dirty="0"/>
              <a:t/>
            </a:r>
            <a:br>
              <a:rPr lang="en-US" dirty="0"/>
            </a:br>
            <a:endParaRPr lang="en-US" dirty="0"/>
          </a:p>
          <a:p>
            <a:endParaRPr lang="en-US" dirty="0"/>
          </a:p>
        </p:txBody>
      </p:sp>
      <p:pic>
        <p:nvPicPr>
          <p:cNvPr id="5" name="Picture 4" descr="Image result for picture of moses crossing the red sea"/>
          <p:cNvPicPr/>
          <p:nvPr/>
        </p:nvPicPr>
        <p:blipFill>
          <a:blip r:embed="rId2">
            <a:extLst>
              <a:ext uri="{28A0092B-C50C-407E-A947-70E740481C1C}">
                <a14:useLocalDpi xmlns:a14="http://schemas.microsoft.com/office/drawing/2010/main" val="0"/>
              </a:ext>
            </a:extLst>
          </a:blip>
          <a:srcRect/>
          <a:stretch>
            <a:fillRect/>
          </a:stretch>
        </p:blipFill>
        <p:spPr bwMode="auto">
          <a:xfrm>
            <a:off x="3828843" y="815927"/>
            <a:ext cx="2466975" cy="1744394"/>
          </a:xfrm>
          <a:prstGeom prst="rect">
            <a:avLst/>
          </a:prstGeom>
          <a:noFill/>
          <a:ln>
            <a:noFill/>
          </a:ln>
        </p:spPr>
      </p:pic>
    </p:spTree>
    <p:extLst>
      <p:ext uri="{BB962C8B-B14F-4D97-AF65-F5344CB8AC3E}">
        <p14:creationId xmlns:p14="http://schemas.microsoft.com/office/powerpoint/2010/main" val="23710611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pPr algn="ctr"/>
            <a:r>
              <a:rPr lang="en-US" dirty="0"/>
              <a:t>The Law Giver</a:t>
            </a:r>
          </a:p>
        </p:txBody>
      </p:sp>
      <p:sp>
        <p:nvSpPr>
          <p:cNvPr id="3" name="Content Placeholder 2"/>
          <p:cNvSpPr>
            <a:spLocks noGrp="1"/>
          </p:cNvSpPr>
          <p:nvPr>
            <p:ph idx="1"/>
          </p:nvPr>
        </p:nvSpPr>
        <p:spPr>
          <a:xfrm>
            <a:off x="677334" y="4108174"/>
            <a:ext cx="8596668" cy="1933188"/>
          </a:xfrm>
        </p:spPr>
        <p:txBody>
          <a:bodyPr/>
          <a:lstStyle/>
          <a:p>
            <a:pPr marL="0" indent="0">
              <a:buNone/>
            </a:pPr>
            <a:r>
              <a:rPr lang="en-US" dirty="0"/>
              <a:t>The arduous journey of Hebrews, as commanded by God, ended when they reached Mount Sinai. While the people camped at the edge of the mountain, Moses went to the top, to meet God. Upon reaching the top, Moses received ten laws (Ten Commandments), which told people how to live.</a:t>
            </a:r>
            <a:br>
              <a:rPr lang="en-US" dirty="0"/>
            </a:br>
            <a:endParaRPr lang="en-US" dirty="0"/>
          </a:p>
        </p:txBody>
      </p:sp>
      <p:pic>
        <p:nvPicPr>
          <p:cNvPr id="4098" name="Picture 2" descr="Image result for picture of moses holding the ten commandment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46783" y="1814719"/>
            <a:ext cx="3260034" cy="21874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91094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55374"/>
          </a:xfrm>
        </p:spPr>
        <p:txBody>
          <a:bodyPr>
            <a:normAutofit fontScale="90000"/>
          </a:bodyPr>
          <a:lstStyle/>
          <a:p>
            <a:pPr algn="ctr"/>
            <a:r>
              <a:rPr lang="en-US" dirty="0"/>
              <a:t>The Legacy</a:t>
            </a:r>
            <a:br>
              <a:rPr lang="en-US" dirty="0"/>
            </a:br>
            <a:endParaRPr lang="en-US" dirty="0"/>
          </a:p>
        </p:txBody>
      </p:sp>
      <p:sp>
        <p:nvSpPr>
          <p:cNvPr id="3" name="Content Placeholder 2"/>
          <p:cNvSpPr>
            <a:spLocks noGrp="1"/>
          </p:cNvSpPr>
          <p:nvPr>
            <p:ph idx="1"/>
          </p:nvPr>
        </p:nvSpPr>
        <p:spPr>
          <a:xfrm>
            <a:off x="677334" y="1616765"/>
            <a:ext cx="8596668" cy="4424597"/>
          </a:xfrm>
        </p:spPr>
        <p:txBody>
          <a:bodyPr/>
          <a:lstStyle/>
          <a:p>
            <a:pPr marL="0" indent="0">
              <a:buNone/>
            </a:pPr>
            <a:r>
              <a:rPr lang="en-US" dirty="0"/>
              <a:t>It is impossible to study adequately the life of Moses in a short hour bible study. Yet, we can get an overall picture of his life as we looked at certain situations and key events.</a:t>
            </a:r>
          </a:p>
          <a:p>
            <a:pPr marL="0" indent="0">
              <a:buNone/>
            </a:pPr>
            <a:r>
              <a:rPr lang="en-US" dirty="0"/>
              <a:t>Deuteronomy 34:10New Revised Standard Version (NRSV)</a:t>
            </a:r>
          </a:p>
          <a:p>
            <a:pPr marL="0" indent="0">
              <a:buNone/>
            </a:pPr>
            <a:r>
              <a:rPr lang="en-US" dirty="0"/>
              <a:t>Never since has there arisen a prophet in Israel like Moses, whom the </a:t>
            </a:r>
            <a:r>
              <a:rPr lang="en-US" cap="small" dirty="0"/>
              <a:t>Lord</a:t>
            </a:r>
            <a:r>
              <a:rPr lang="en-US" dirty="0"/>
              <a:t> knew face to face.</a:t>
            </a:r>
          </a:p>
          <a:p>
            <a:endParaRPr lang="en-US" dirty="0"/>
          </a:p>
        </p:txBody>
      </p:sp>
      <p:pic>
        <p:nvPicPr>
          <p:cNvPr id="5" name="Picture 4" descr="Image result for picture of moses speaking with God"/>
          <p:cNvPicPr/>
          <p:nvPr/>
        </p:nvPicPr>
        <p:blipFill>
          <a:blip r:embed="rId2">
            <a:extLst>
              <a:ext uri="{28A0092B-C50C-407E-A947-70E740481C1C}">
                <a14:useLocalDpi xmlns:a14="http://schemas.microsoft.com/office/drawing/2010/main" val="0"/>
              </a:ext>
            </a:extLst>
          </a:blip>
          <a:srcRect/>
          <a:stretch>
            <a:fillRect/>
          </a:stretch>
        </p:blipFill>
        <p:spPr bwMode="auto">
          <a:xfrm>
            <a:off x="2841470" y="3472071"/>
            <a:ext cx="4712677" cy="3140764"/>
          </a:xfrm>
          <a:prstGeom prst="rect">
            <a:avLst/>
          </a:prstGeom>
          <a:noFill/>
          <a:ln>
            <a:noFill/>
          </a:ln>
        </p:spPr>
      </p:pic>
    </p:spTree>
    <p:extLst>
      <p:ext uri="{BB962C8B-B14F-4D97-AF65-F5344CB8AC3E}">
        <p14:creationId xmlns:p14="http://schemas.microsoft.com/office/powerpoint/2010/main" val="1223185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677334" y="3115687"/>
            <a:ext cx="8596668" cy="3044944"/>
          </a:xfrm>
        </p:spPr>
        <p:txBody>
          <a:bodyPr/>
          <a:lstStyle/>
          <a:p>
            <a:pPr algn="ctr"/>
            <a:r>
              <a:rPr lang="en-US" sz="3200" dirty="0"/>
              <a:t>Objective and Focus</a:t>
            </a:r>
          </a:p>
          <a:p>
            <a:pPr algn="ctr"/>
            <a:endParaRPr lang="en-US" dirty="0"/>
          </a:p>
          <a:p>
            <a:pPr algn="ctr"/>
            <a:r>
              <a:rPr lang="en-US" sz="2000" dirty="0"/>
              <a:t>(1) Rebuke the false claims that Christianity is a White’s man religion.</a:t>
            </a:r>
          </a:p>
          <a:p>
            <a:pPr algn="ctr"/>
            <a:r>
              <a:rPr lang="en-US" sz="2000" dirty="0"/>
              <a:t>(2) Eradicate the incorrect assumption stating slavery in America introduced Africans to Christianity.</a:t>
            </a:r>
          </a:p>
          <a:p>
            <a:pPr marL="0" indent="0" algn="ctr">
              <a:buNone/>
            </a:pPr>
            <a:r>
              <a:rPr lang="en-US" sz="2000" dirty="0"/>
              <a:t>(3) Highlight the African’s Contributions to Christion Thoughts.</a:t>
            </a:r>
          </a:p>
          <a:p>
            <a:endParaRPr lang="en-US" dirty="0"/>
          </a:p>
        </p:txBody>
      </p:sp>
      <p:pic>
        <p:nvPicPr>
          <p:cNvPr id="4" name="Picture 3" descr="Image result for black heritage"/>
          <p:cNvPicPr/>
          <p:nvPr/>
        </p:nvPicPr>
        <p:blipFill>
          <a:blip r:embed="rId2">
            <a:extLst>
              <a:ext uri="{28A0092B-C50C-407E-A947-70E740481C1C}">
                <a14:useLocalDpi xmlns:a14="http://schemas.microsoft.com/office/drawing/2010/main" val="0"/>
              </a:ext>
            </a:extLst>
          </a:blip>
          <a:srcRect/>
          <a:stretch>
            <a:fillRect/>
          </a:stretch>
        </p:blipFill>
        <p:spPr bwMode="auto">
          <a:xfrm>
            <a:off x="583096" y="596348"/>
            <a:ext cx="7065651" cy="2040835"/>
          </a:xfrm>
          <a:prstGeom prst="rect">
            <a:avLst/>
          </a:prstGeom>
          <a:noFill/>
          <a:ln>
            <a:noFill/>
          </a:ln>
        </p:spPr>
      </p:pic>
    </p:spTree>
    <p:extLst>
      <p:ext uri="{BB962C8B-B14F-4D97-AF65-F5344CB8AC3E}">
        <p14:creationId xmlns:p14="http://schemas.microsoft.com/office/powerpoint/2010/main" val="35284810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60F6B-94E8-43AC-93B1-99D0FF1B91A8}"/>
              </a:ext>
            </a:extLst>
          </p:cNvPr>
          <p:cNvSpPr>
            <a:spLocks noGrp="1"/>
          </p:cNvSpPr>
          <p:nvPr>
            <p:ph type="title"/>
          </p:nvPr>
        </p:nvSpPr>
        <p:spPr/>
        <p:txBody>
          <a:bodyPr>
            <a:normAutofit fontScale="90000"/>
          </a:bodyPr>
          <a:lstStyle/>
          <a:p>
            <a:pPr algn="ctr"/>
            <a:r>
              <a:rPr lang="en-US" b="1" u="sng" dirty="0"/>
              <a:t>WEEK 1</a:t>
            </a:r>
            <a:br>
              <a:rPr lang="en-US" b="1" u="sng" dirty="0"/>
            </a:br>
            <a:r>
              <a:rPr lang="en-US" b="1" dirty="0"/>
              <a:t>TOPIC</a:t>
            </a:r>
            <a:r>
              <a:rPr lang="en-US" dirty="0"/>
              <a:t>: The Garden of Eden</a:t>
            </a:r>
            <a:br>
              <a:rPr lang="en-US" dirty="0"/>
            </a:br>
            <a:r>
              <a:rPr lang="en-US" b="1" dirty="0"/>
              <a:t>LESSON OBJECTIVE</a:t>
            </a:r>
            <a:r>
              <a:rPr lang="en-US" dirty="0"/>
              <a:t>: To show an African Presence at the beginning.</a:t>
            </a:r>
            <a:br>
              <a:rPr lang="en-US" dirty="0"/>
            </a:br>
            <a:r>
              <a:rPr lang="en-US" dirty="0"/>
              <a:t/>
            </a:r>
            <a:br>
              <a:rPr lang="en-US" dirty="0"/>
            </a:br>
            <a:endParaRPr lang="en-US" dirty="0"/>
          </a:p>
        </p:txBody>
      </p:sp>
      <p:pic>
        <p:nvPicPr>
          <p:cNvPr id="4" name="Content Placeholder 3" descr="Image result for pictures of blacks in old testament">
            <a:extLst>
              <a:ext uri="{FF2B5EF4-FFF2-40B4-BE49-F238E27FC236}">
                <a16:creationId xmlns:a16="http://schemas.microsoft.com/office/drawing/2014/main" id="{AEFE2210-5E69-4606-9EB2-FA75F8672855}"/>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555550" y="2971972"/>
            <a:ext cx="3905423" cy="3886028"/>
          </a:xfrm>
          <a:prstGeom prst="rect">
            <a:avLst/>
          </a:prstGeom>
          <a:noFill/>
          <a:ln>
            <a:noFill/>
          </a:ln>
        </p:spPr>
      </p:pic>
    </p:spTree>
    <p:extLst>
      <p:ext uri="{BB962C8B-B14F-4D97-AF65-F5344CB8AC3E}">
        <p14:creationId xmlns:p14="http://schemas.microsoft.com/office/powerpoint/2010/main" val="1671021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endParaRPr lang="en-US" dirty="0"/>
          </a:p>
          <a:p>
            <a:endParaRPr lang="en-US" dirty="0"/>
          </a:p>
          <a:p>
            <a:endParaRPr lang="en-US" dirty="0"/>
          </a:p>
          <a:p>
            <a:endParaRPr lang="en-US" dirty="0"/>
          </a:p>
          <a:p>
            <a:endParaRPr lang="en-US" dirty="0"/>
          </a:p>
          <a:p>
            <a:endParaRPr lang="en-US" dirty="0"/>
          </a:p>
          <a:p>
            <a:pPr marL="0" indent="0">
              <a:buNone/>
            </a:pPr>
            <a:r>
              <a:rPr lang="en-US" b="1" baseline="30000" dirty="0"/>
              <a:t>11 </a:t>
            </a:r>
            <a:r>
              <a:rPr lang="en-US" dirty="0"/>
              <a:t>The name of the first is </a:t>
            </a:r>
            <a:r>
              <a:rPr lang="en-US" dirty="0" err="1"/>
              <a:t>Pishon</a:t>
            </a:r>
            <a:r>
              <a:rPr lang="en-US" dirty="0"/>
              <a:t>; it is the one that flows around the whole land of Havilah, where there is gold; </a:t>
            </a:r>
          </a:p>
          <a:p>
            <a:pPr marL="0" indent="0">
              <a:buNone/>
            </a:pPr>
            <a:r>
              <a:rPr lang="en-US" b="1" baseline="30000" dirty="0"/>
              <a:t>12 </a:t>
            </a:r>
            <a:r>
              <a:rPr lang="en-US" dirty="0"/>
              <a:t>and the gold of that land is good; bdellium and onyx stone are there. </a:t>
            </a:r>
          </a:p>
          <a:p>
            <a:pPr marL="0" indent="0">
              <a:buNone/>
            </a:pPr>
            <a:r>
              <a:rPr lang="en-US" b="1" baseline="30000" dirty="0"/>
              <a:t>13 </a:t>
            </a:r>
            <a:r>
              <a:rPr lang="en-US" dirty="0"/>
              <a:t>The name of the second river is Gihon; it is the one that flows around the whole land of Cush. </a:t>
            </a:r>
          </a:p>
          <a:p>
            <a:endParaRPr lang="en-US" dirty="0"/>
          </a:p>
        </p:txBody>
      </p:sp>
      <p:pic>
        <p:nvPicPr>
          <p:cNvPr id="4" name="Picture 3" descr="C:\Users\Dave\AppData\Local\Microsoft\Windows\INetCache\IE\N8S15B9W\nile-river-map[1].gif"/>
          <p:cNvPicPr/>
          <p:nvPr/>
        </p:nvPicPr>
        <p:blipFill>
          <a:blip r:embed="rId2">
            <a:extLst>
              <a:ext uri="{28A0092B-C50C-407E-A947-70E740481C1C}">
                <a14:useLocalDpi xmlns:a14="http://schemas.microsoft.com/office/drawing/2010/main" val="0"/>
              </a:ext>
            </a:extLst>
          </a:blip>
          <a:srcRect/>
          <a:stretch>
            <a:fillRect/>
          </a:stretch>
        </p:blipFill>
        <p:spPr bwMode="auto">
          <a:xfrm>
            <a:off x="1181687" y="334987"/>
            <a:ext cx="7259808" cy="3826196"/>
          </a:xfrm>
          <a:prstGeom prst="rect">
            <a:avLst/>
          </a:prstGeom>
          <a:noFill/>
          <a:ln>
            <a:noFill/>
          </a:ln>
        </p:spPr>
      </p:pic>
    </p:spTree>
    <p:extLst>
      <p:ext uri="{BB962C8B-B14F-4D97-AF65-F5344CB8AC3E}">
        <p14:creationId xmlns:p14="http://schemas.microsoft.com/office/powerpoint/2010/main" val="35695312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13985-28AC-4BBB-9206-9298A0B3BF3F}"/>
              </a:ext>
            </a:extLst>
          </p:cNvPr>
          <p:cNvSpPr>
            <a:spLocks noGrp="1"/>
          </p:cNvSpPr>
          <p:nvPr>
            <p:ph type="title"/>
          </p:nvPr>
        </p:nvSpPr>
        <p:spPr>
          <a:xfrm>
            <a:off x="677334" y="609600"/>
            <a:ext cx="8596668" cy="795130"/>
          </a:xfrm>
        </p:spPr>
        <p:txBody>
          <a:bodyPr/>
          <a:lstStyle/>
          <a:p>
            <a:pPr algn="ctr"/>
            <a:r>
              <a:rPr lang="en-US" dirty="0"/>
              <a:t>Book Source for last week’s lesson</a:t>
            </a:r>
          </a:p>
        </p:txBody>
      </p:sp>
      <p:pic>
        <p:nvPicPr>
          <p:cNvPr id="1028" name="Picture 4" descr="The KJV Original African Heritage Study Bible   -     Edited By: Cain Hope Felder&#10;">
            <a:extLst>
              <a:ext uri="{FF2B5EF4-FFF2-40B4-BE49-F238E27FC236}">
                <a16:creationId xmlns:a16="http://schemas.microsoft.com/office/drawing/2014/main" id="{F73313B0-8533-485A-A1D2-038FF11F30A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77334" y="2342080"/>
            <a:ext cx="2667000" cy="38100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s://images-na.ssl-images-amazon.com/images/I/41aSBwFz%2BuL._SX317_BO1,204,203,200_.jpg">
            <a:extLst>
              <a:ext uri="{FF2B5EF4-FFF2-40B4-BE49-F238E27FC236}">
                <a16:creationId xmlns:a16="http://schemas.microsoft.com/office/drawing/2014/main" id="{824C9286-CE81-4396-872D-807E109A546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49042" y="2342080"/>
            <a:ext cx="3038475"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0058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2027583"/>
          </a:xfrm>
        </p:spPr>
        <p:txBody>
          <a:bodyPr>
            <a:normAutofit fontScale="90000"/>
          </a:bodyPr>
          <a:lstStyle/>
          <a:p>
            <a:pPr algn="ctr"/>
            <a:r>
              <a:rPr lang="en-US" b="1" dirty="0"/>
              <a:t>WEEK 2</a:t>
            </a:r>
            <a:br>
              <a:rPr lang="en-US" b="1" dirty="0"/>
            </a:br>
            <a:r>
              <a:rPr lang="en-US" b="1" dirty="0"/>
              <a:t>TOPIC</a:t>
            </a:r>
            <a:r>
              <a:rPr lang="en-US" dirty="0"/>
              <a:t>: African Presence in the Old Testament</a:t>
            </a:r>
            <a:br>
              <a:rPr lang="en-US" dirty="0"/>
            </a:br>
            <a:r>
              <a:rPr lang="en-US" b="1" dirty="0"/>
              <a:t>LESSON OBJECTIVE</a:t>
            </a:r>
            <a:r>
              <a:rPr lang="en-US" dirty="0"/>
              <a:t>: Studying the Life of Moses</a:t>
            </a:r>
            <a:br>
              <a:rPr lang="en-US" dirty="0"/>
            </a:br>
            <a:endParaRPr lang="en-US" dirty="0"/>
          </a:p>
        </p:txBody>
      </p:sp>
      <p:pic>
        <p:nvPicPr>
          <p:cNvPr id="4" name="Content Placeholder 3" descr="Related image"/>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35570" y="3024554"/>
            <a:ext cx="4881488" cy="3362178"/>
          </a:xfrm>
          <a:prstGeom prst="rect">
            <a:avLst/>
          </a:prstGeom>
          <a:noFill/>
          <a:ln>
            <a:noFill/>
          </a:ln>
        </p:spPr>
      </p:pic>
    </p:spTree>
    <p:extLst>
      <p:ext uri="{BB962C8B-B14F-4D97-AF65-F5344CB8AC3E}">
        <p14:creationId xmlns:p14="http://schemas.microsoft.com/office/powerpoint/2010/main" val="13236824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Introduction</a:t>
            </a:r>
          </a:p>
        </p:txBody>
      </p:sp>
      <p:sp>
        <p:nvSpPr>
          <p:cNvPr id="3" name="Content Placeholder 2"/>
          <p:cNvSpPr>
            <a:spLocks noGrp="1"/>
          </p:cNvSpPr>
          <p:nvPr>
            <p:ph idx="1"/>
          </p:nvPr>
        </p:nvSpPr>
        <p:spPr>
          <a:xfrm>
            <a:off x="677334" y="1209823"/>
            <a:ext cx="8596668" cy="4831540"/>
          </a:xfrm>
        </p:spPr>
        <p:txBody>
          <a:bodyPr/>
          <a:lstStyle/>
          <a:p>
            <a:pPr marL="0" indent="0">
              <a:buNone/>
            </a:pPr>
            <a:r>
              <a:rPr lang="en-US" dirty="0"/>
              <a:t>Perhaps no person in history, outside of Jesus Christ, has made such a profound impression on the world as Moses, the great lawgiver of Israel. </a:t>
            </a:r>
          </a:p>
          <a:p>
            <a:pPr marL="0" indent="0">
              <a:buNone/>
            </a:pPr>
            <a:r>
              <a:rPr lang="en-US" dirty="0"/>
              <a:t>The life of Moses covers four of the five books of the Pentateuch (80%) — Exodus, Leviticus, Numbers and Deuteronomy — includes Israel's deliverance from Egypt, Crossing of the Red Sea, Receiving the Law at Sinai, and the march toward Canaan. Moses life accounts for 10% of the entire Old Testament.</a:t>
            </a:r>
          </a:p>
          <a:p>
            <a:pPr marL="0" indent="0">
              <a:buNone/>
            </a:pPr>
            <a:r>
              <a:rPr lang="en-US" dirty="0"/>
              <a:t>This great liberator was of African decent, born in Egypt. Moses was a black man.</a:t>
            </a:r>
          </a:p>
        </p:txBody>
      </p:sp>
      <p:pic>
        <p:nvPicPr>
          <p:cNvPr id="4" name="Picture 3" descr="Related image"/>
          <p:cNvPicPr/>
          <p:nvPr/>
        </p:nvPicPr>
        <p:blipFill>
          <a:blip r:embed="rId2">
            <a:extLst>
              <a:ext uri="{28A0092B-C50C-407E-A947-70E740481C1C}">
                <a14:useLocalDpi xmlns:a14="http://schemas.microsoft.com/office/drawing/2010/main" val="0"/>
              </a:ext>
            </a:extLst>
          </a:blip>
          <a:srcRect/>
          <a:stretch>
            <a:fillRect/>
          </a:stretch>
        </p:blipFill>
        <p:spPr bwMode="auto">
          <a:xfrm>
            <a:off x="3642168" y="3784209"/>
            <a:ext cx="3954386" cy="2827606"/>
          </a:xfrm>
          <a:prstGeom prst="rect">
            <a:avLst/>
          </a:prstGeom>
          <a:noFill/>
          <a:ln>
            <a:noFill/>
          </a:ln>
        </p:spPr>
      </p:pic>
    </p:spTree>
    <p:extLst>
      <p:ext uri="{BB962C8B-B14F-4D97-AF65-F5344CB8AC3E}">
        <p14:creationId xmlns:p14="http://schemas.microsoft.com/office/powerpoint/2010/main" val="23918247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Birth of Moses</a:t>
            </a:r>
          </a:p>
        </p:txBody>
      </p:sp>
      <p:sp>
        <p:nvSpPr>
          <p:cNvPr id="3" name="Content Placeholder 2"/>
          <p:cNvSpPr>
            <a:spLocks noGrp="1"/>
          </p:cNvSpPr>
          <p:nvPr>
            <p:ph idx="1"/>
          </p:nvPr>
        </p:nvSpPr>
        <p:spPr>
          <a:xfrm>
            <a:off x="677334" y="3829878"/>
            <a:ext cx="8596668" cy="2211484"/>
          </a:xfrm>
        </p:spPr>
        <p:txBody>
          <a:bodyPr/>
          <a:lstStyle/>
          <a:p>
            <a:pPr marL="0" indent="0">
              <a:buNone/>
            </a:pPr>
            <a:r>
              <a:rPr lang="en-US" dirty="0">
                <a:solidFill>
                  <a:schemeClr val="tx1"/>
                </a:solidFill>
              </a:rPr>
              <a:t>Moses</a:t>
            </a:r>
            <a:r>
              <a:rPr lang="en-US" dirty="0"/>
              <a:t> was born (c. 1370 B.C.) the son of Amram and Jochebed, who were Levites. (</a:t>
            </a:r>
            <a:r>
              <a:rPr lang="en-US" dirty="0">
                <a:hlinkClick r:id="rId2"/>
              </a:rPr>
              <a:t>Ex. 2:1–2</a:t>
            </a:r>
            <a:r>
              <a:rPr lang="en-US" dirty="0"/>
              <a:t>; </a:t>
            </a:r>
            <a:r>
              <a:rPr lang="en-US" dirty="0">
                <a:hlinkClick r:id="rId3"/>
              </a:rPr>
              <a:t>Ex. 6:20</a:t>
            </a:r>
            <a:r>
              <a:rPr lang="en-US" dirty="0"/>
              <a:t>; </a:t>
            </a:r>
            <a:r>
              <a:rPr lang="en-US" dirty="0">
                <a:hlinkClick r:id="rId4"/>
              </a:rPr>
              <a:t>Num. 26:59</a:t>
            </a:r>
            <a:r>
              <a:rPr lang="en-US" dirty="0"/>
              <a:t>.) </a:t>
            </a:r>
          </a:p>
          <a:p>
            <a:pPr marL="0" indent="0">
              <a:buNone/>
            </a:pPr>
            <a:r>
              <a:rPr lang="en-US" dirty="0"/>
              <a:t>He was hidden in the house of his parents for three months, then taken to the river for safety. His discovery and</a:t>
            </a:r>
            <a:r>
              <a:rPr lang="en-US" dirty="0">
                <a:solidFill>
                  <a:schemeClr val="tx1"/>
                </a:solidFill>
              </a:rPr>
              <a:t> adoption</a:t>
            </a:r>
            <a:r>
              <a:rPr lang="en-US" dirty="0"/>
              <a:t> by the daughter of Pharaoh concluded the recorded account of his early years. (</a:t>
            </a:r>
            <a:r>
              <a:rPr lang="en-US" dirty="0">
                <a:hlinkClick r:id="rId5"/>
              </a:rPr>
              <a:t>Ex. 2:3–10</a:t>
            </a:r>
            <a:r>
              <a:rPr lang="en-US" dirty="0"/>
              <a:t>; </a:t>
            </a:r>
            <a:r>
              <a:rPr lang="en-US" dirty="0">
                <a:hlinkClick r:id="rId6"/>
              </a:rPr>
              <a:t>Acts 7:20–21</a:t>
            </a:r>
            <a:r>
              <a:rPr lang="en-US" dirty="0"/>
              <a:t>.)</a:t>
            </a:r>
          </a:p>
        </p:txBody>
      </p:sp>
      <p:pic>
        <p:nvPicPr>
          <p:cNvPr id="4" name="Picture 3" descr="Image result for picture of birth of moses"/>
          <p:cNvPicPr/>
          <p:nvPr/>
        </p:nvPicPr>
        <p:blipFill>
          <a:blip r:embed="rId7">
            <a:extLst>
              <a:ext uri="{28A0092B-C50C-407E-A947-70E740481C1C}">
                <a14:useLocalDpi xmlns:a14="http://schemas.microsoft.com/office/drawing/2010/main" val="0"/>
              </a:ext>
            </a:extLst>
          </a:blip>
          <a:srcRect/>
          <a:stretch>
            <a:fillRect/>
          </a:stretch>
        </p:blipFill>
        <p:spPr bwMode="auto">
          <a:xfrm>
            <a:off x="2416865" y="1270000"/>
            <a:ext cx="5715000" cy="2411482"/>
          </a:xfrm>
          <a:prstGeom prst="rect">
            <a:avLst/>
          </a:prstGeom>
          <a:noFill/>
          <a:ln>
            <a:noFill/>
          </a:ln>
        </p:spPr>
      </p:pic>
    </p:spTree>
    <p:extLst>
      <p:ext uri="{BB962C8B-B14F-4D97-AF65-F5344CB8AC3E}">
        <p14:creationId xmlns:p14="http://schemas.microsoft.com/office/powerpoint/2010/main" val="25798021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021" y="506437"/>
            <a:ext cx="8596668" cy="155552"/>
          </a:xfrm>
        </p:spPr>
        <p:txBody>
          <a:bodyPr>
            <a:noAutofit/>
          </a:bodyPr>
          <a:lstStyle/>
          <a:p>
            <a:pPr algn="ctr"/>
            <a:r>
              <a:rPr lang="en-US" dirty="0"/>
              <a:t>The Call of Moses</a:t>
            </a:r>
          </a:p>
        </p:txBody>
      </p:sp>
      <p:sp>
        <p:nvSpPr>
          <p:cNvPr id="3" name="Content Placeholder 2"/>
          <p:cNvSpPr>
            <a:spLocks noGrp="1"/>
          </p:cNvSpPr>
          <p:nvPr>
            <p:ph idx="1"/>
          </p:nvPr>
        </p:nvSpPr>
        <p:spPr>
          <a:xfrm>
            <a:off x="756847" y="2968486"/>
            <a:ext cx="8596668" cy="3205397"/>
          </a:xfrm>
        </p:spPr>
        <p:txBody>
          <a:bodyPr>
            <a:normAutofit lnSpcReduction="10000"/>
          </a:bodyPr>
          <a:lstStyle/>
          <a:p>
            <a:pPr marL="0" indent="0">
              <a:buNone/>
            </a:pPr>
            <a:r>
              <a:rPr lang="en-US" dirty="0"/>
              <a:t>Exodus 3:1-5New Revised Standard Version (NRSV)</a:t>
            </a:r>
          </a:p>
          <a:p>
            <a:pPr marL="0" indent="0">
              <a:buNone/>
            </a:pPr>
            <a:r>
              <a:rPr lang="en-US" dirty="0"/>
              <a:t>Moses at the Burning Bush</a:t>
            </a:r>
          </a:p>
          <a:p>
            <a:pPr marL="0" indent="0">
              <a:buNone/>
            </a:pPr>
            <a:r>
              <a:rPr lang="en-US" dirty="0"/>
              <a:t>Moses was keeping the flock of his father-in-law Jethro, the priest of Midian; he led his flock beyond the wilderness, and came to Horeb, the mountain of God. </a:t>
            </a:r>
            <a:r>
              <a:rPr lang="en-US" b="1" baseline="30000" dirty="0"/>
              <a:t>2 </a:t>
            </a:r>
            <a:r>
              <a:rPr lang="en-US" dirty="0"/>
              <a:t>There the angel of the </a:t>
            </a:r>
            <a:r>
              <a:rPr lang="en-US" cap="small" dirty="0"/>
              <a:t>Lord</a:t>
            </a:r>
            <a:r>
              <a:rPr lang="en-US" dirty="0"/>
              <a:t> appeared to him in a flame of fire out of a bush; he looked, and the bush was blazing, yet it was not consumed. </a:t>
            </a:r>
            <a:r>
              <a:rPr lang="en-US" b="1" baseline="30000" dirty="0"/>
              <a:t>3 </a:t>
            </a:r>
            <a:r>
              <a:rPr lang="en-US" dirty="0"/>
              <a:t>Then Moses said, “I must turn aside and look at this great sight, and see why the bush is not burned up.” </a:t>
            </a:r>
            <a:r>
              <a:rPr lang="en-US" b="1" baseline="30000" dirty="0"/>
              <a:t>4 </a:t>
            </a:r>
            <a:r>
              <a:rPr lang="en-US" dirty="0"/>
              <a:t>When the </a:t>
            </a:r>
            <a:r>
              <a:rPr lang="en-US" cap="small" dirty="0"/>
              <a:t>Lord</a:t>
            </a:r>
            <a:r>
              <a:rPr lang="en-US" dirty="0"/>
              <a:t> saw that he had turned aside to see, God called to him out of the bush, “Moses, Moses!” And he said, “Here I am.” </a:t>
            </a:r>
            <a:r>
              <a:rPr lang="en-US" b="1" baseline="30000" dirty="0"/>
              <a:t>5 </a:t>
            </a:r>
            <a:r>
              <a:rPr lang="en-US" dirty="0"/>
              <a:t>Then he said, “Come no closer! Remove the sandals from your feet, for the place on which you are standing is holy ground.”</a:t>
            </a:r>
          </a:p>
          <a:p>
            <a:endParaRPr lang="en-US" dirty="0"/>
          </a:p>
        </p:txBody>
      </p:sp>
      <p:pic>
        <p:nvPicPr>
          <p:cNvPr id="1026" name="Picture 2" descr="Image result for picture of the call of mos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7867" y="1236664"/>
            <a:ext cx="2466975" cy="17318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2872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247</TotalTime>
  <Words>560</Words>
  <Application>Microsoft Office PowerPoint</Application>
  <PresentationFormat>Widescreen</PresentationFormat>
  <Paragraphs>46</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Trebuchet MS</vt:lpstr>
      <vt:lpstr>Wingdings 3</vt:lpstr>
      <vt:lpstr>Facet</vt:lpstr>
      <vt:lpstr>Christianity Through an Afrocentric Lens</vt:lpstr>
      <vt:lpstr>PowerPoint Presentation</vt:lpstr>
      <vt:lpstr>WEEK 1 TOPIC: The Garden of Eden LESSON OBJECTIVE: To show an African Presence at the beginning.  </vt:lpstr>
      <vt:lpstr>PowerPoint Presentation</vt:lpstr>
      <vt:lpstr>Book Source for last week’s lesson</vt:lpstr>
      <vt:lpstr>WEEK 2 TOPIC: African Presence in the Old Testament LESSON OBJECTIVE: Studying the Life of Moses </vt:lpstr>
      <vt:lpstr>Introduction</vt:lpstr>
      <vt:lpstr>The Birth of Moses</vt:lpstr>
      <vt:lpstr>The Call of Moses</vt:lpstr>
      <vt:lpstr>Moses’ 2nd Wife </vt:lpstr>
      <vt:lpstr>The Liberator </vt:lpstr>
      <vt:lpstr>The Law Giver</vt:lpstr>
      <vt:lpstr>The Legacy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Christianity Through an Afrocentric Lens</dc:title>
  <dc:creator>Dave</dc:creator>
  <cp:lastModifiedBy>David Lingham</cp:lastModifiedBy>
  <cp:revision>20</cp:revision>
  <cp:lastPrinted>2017-07-12T00:45:27Z</cp:lastPrinted>
  <dcterms:created xsi:type="dcterms:W3CDTF">2017-03-21T19:29:38Z</dcterms:created>
  <dcterms:modified xsi:type="dcterms:W3CDTF">2020-06-26T13:54:19Z</dcterms:modified>
</cp:coreProperties>
</file>